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783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7025800008f08c2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1621cd6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等差数列模型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b45945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等比数列模型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569262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混合模型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a14fa76da?vop=1&amp;pid=456926238&amp;color=0,0,0&amp;bt=1&amp;bbb=1"/>
          <p:cNvSpPr/>
          <p:nvPr/>
        </p:nvSpPr>
        <p:spPr>
          <a:xfrm>
            <a:off x="832104" y="1508760"/>
            <a:ext cx="10533888" cy="33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1800" dirty="0"/>
          </a:p>
        </p:txBody>
      </p:sp>
      <p:pic>
        <p:nvPicPr>
          <p:cNvPr id="3" name="QC_6_BD.12_2#a14fa76da?vop=1&amp;pid=456926238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7234" y="1636443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2_3#a14fa76da?vop=1&amp;pid=456926238&amp;color=0,0,0&amp;bbb=1&amp;hb=1"/>
              <p:cNvSpPr/>
              <p:nvPr/>
            </p:nvSpPr>
            <p:spPr>
              <a:xfrm>
                <a:off x="832104" y="1514781"/>
                <a:ext cx="10533888" cy="1846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                       某人购入一辆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15万元的新车，购买当天支付3万元首付，剩余金额向银行贷款，月利率为</a:t>
                </a:r>
                <a:endParaRPr lang="en-US" altLang="zh-CN" sz="1800" b="0" i="0" dirty="0" smtClean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algn="l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 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个月还清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（每月以购车日为还款日）.有两种金融方案：一是等额本金还款，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将本金平均分配</a:t>
                </a:r>
              </a:p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 err="1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到每一期进行偿还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，每一期还款金额由两部分组成，一部分为每期本金，即贷款本金除以还款期数，</a:t>
                </a:r>
                <a:r>
                  <a:rPr lang="en-US" altLang="zh-CN" sz="1800" b="0" i="0" dirty="0" err="1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另一</a:t>
                </a:r>
                <a:endParaRPr lang="en-US" altLang="zh-CN" sz="1800" b="0" i="0" dirty="0" smtClean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 err="1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部分是利息，即贷款本金总额与已还本金的差乘利率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；二是等额本息还款，每一期偿还同等数额的本利和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 err="1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利息以复利</a:t>
                </a:r>
                <a:r>
                  <a:rPr lang="en-US" altLang="zh-CN" b="0" i="0" dirty="0" err="1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计算</a:t>
                </a: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.下列说法正确的是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6_BD.12_3#a14fa76da?vop=1&amp;pid=45692623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4781"/>
                <a:ext cx="10533888" cy="1846580"/>
              </a:xfrm>
              <a:prstGeom prst="rect">
                <a:avLst/>
              </a:prstGeom>
              <a:blipFill>
                <a:blip r:embed="rId4"/>
                <a:stretch>
                  <a:fillRect l="-1389" t="-660" r="-1852" b="-89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2_4#a14fa76da?vop=1&amp;pid=456926238&amp;color=0,0,0&amp;bbb=1"/>
              <p:cNvSpPr/>
              <p:nvPr/>
            </p:nvSpPr>
            <p:spPr>
              <a:xfrm>
                <a:off x="832104" y="3398254"/>
                <a:ext cx="10533888" cy="334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（参考数据：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1.003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≈1.033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1.003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≈1.036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，计算结果精确到1元）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12_4#a14fa76da?vop=1&amp;pid=45692623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98254"/>
                <a:ext cx="10533888" cy="334709"/>
              </a:xfrm>
              <a:prstGeom prst="rect">
                <a:avLst/>
              </a:prstGeom>
              <a:blipFill>
                <a:blip r:embed="rId5"/>
                <a:stretch>
                  <a:fillRect l="-1389" t="-7273" b="-4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N.13_1#a14fa76da.bracket?vop=1&amp;pid=456926238&amp;color=0,0,0&amp;vpa=5&amp;bbb=1"/>
          <p:cNvSpPr/>
          <p:nvPr/>
        </p:nvSpPr>
        <p:spPr>
          <a:xfrm>
            <a:off x="4546995" y="3054560"/>
            <a:ext cx="6619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ABC</a:t>
            </a:r>
            <a:endParaRPr lang="en-US" altLang="zh-CN" dirty="0"/>
          </a:p>
        </p:txBody>
      </p:sp>
      <p:sp>
        <p:nvSpPr>
          <p:cNvPr id="7" name="QC_6_BD.12_5#a14fa76da.choices?vop=1&amp;pid=456926238&amp;color=0,0,0&amp;bbb=1"/>
          <p:cNvSpPr/>
          <p:nvPr/>
        </p:nvSpPr>
        <p:spPr>
          <a:xfrm>
            <a:off x="832104" y="3744330"/>
            <a:ext cx="10533888" cy="146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按等额本息还款的方案，每月应还款金额为10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196元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按等额本金还款的方案，最后一个月应还款金额为10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030元</a:t>
            </a:r>
            <a:endParaRPr lang="en-US" altLang="zh-CN" sz="1800" dirty="0"/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按等额本金还款的方案，应还利息总额为2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340元</a:t>
            </a:r>
            <a:endParaRPr lang="en-US" altLang="zh-CN" sz="1800" dirty="0"/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等额本金还款的方案比等额本息还款的方案还款的利息多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4_1#a14fa76da?vop=1&amp;pid=456926238&amp;color=0,0,0&amp;bt=1&amp;bbb=1&amp;hb=1"/>
              <p:cNvSpPr/>
              <p:nvPr/>
            </p:nvSpPr>
            <p:spPr>
              <a:xfrm>
                <a:off x="832104" y="1508760"/>
                <a:ext cx="10533888" cy="421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【解析】对等额本金还款的方案，设每月应还款金额为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=1+12×0.3%=1.036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=1+11×0.3%=1.033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=1+1×0.3%=1.003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，即最后一个月应还款金额为10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030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所以应还利息总额为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0.3%×(1+2+3+⋯+12)=0.3%×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12×(1+12)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（万元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），即按等额本金还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款的方案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，应还利息总额为2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340元，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等额本息还款的方案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个月的贷款利息为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万元，偿还本金为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=12×0.3%=0.036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)×0.3%=0.036−0.3%⋅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=(1+0.3%)⋅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=(12−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)×0.3%=0.036−0.3%⋅(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=(1+0.3%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=(1+0.3%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6_AS.14_1#a14fa76da?vop=1&amp;pid=45692623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216400"/>
              </a:xfrm>
              <a:prstGeom prst="rect">
                <a:avLst/>
              </a:prstGeom>
              <a:blipFill>
                <a:blip r:embed="rId3"/>
                <a:stretch>
                  <a:fillRect l="-1389" r="-1678" b="-21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4_1#a14fa76da?vop=1&amp;pid=456926238&amp;color=0,0,0&amp;bt=1&amp;bbb=1&amp;hb=1">
                <a:extLst>
                  <a:ext uri="{FF2B5EF4-FFF2-40B4-BE49-F238E27FC236}">
                    <a16:creationId xmlns:a16="http://schemas.microsoft.com/office/drawing/2014/main" id="{7439CBCD-2520-BE4C-2E2C-684FF248E87E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389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=(1+0.3%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0.3%)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(1+0.3%)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12项的和为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[1−(1+0.3%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]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1−(1+0.3%)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=12⇒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−0.036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1.003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≈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0.036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0.036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≈0.983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以每月应还款金额为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=0.036+0.983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6=1.019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（万元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），所还利息总和为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1.019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6×12−12=0.235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（万元），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0.235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2&gt;0.234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，所以等额本息还款的利息多，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14_1#a14fa76da?vop=1&amp;pid=456926238&amp;color=0,0,0&amp;bt=1&amp;bbb=1&amp;hb=1">
                <a:extLst>
                  <a:ext uri="{FF2B5EF4-FFF2-40B4-BE49-F238E27FC236}">
                    <a16:creationId xmlns:a16="http://schemas.microsoft.com/office/drawing/2014/main" id="{7439CBCD-2520-BE4C-2E2C-684FF248E8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389630"/>
              </a:xfrm>
              <a:prstGeom prst="rect">
                <a:avLst/>
              </a:prstGeom>
              <a:blipFill>
                <a:blip r:embed="rId2"/>
                <a:stretch>
                  <a:fillRect l="-1389" b="-41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705937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5_1#b34c983c7?vop=1&amp;pid=456926238&amp;color=0,0,0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小琴3月8日用分期付款的方式购买一件商品，商品价格为2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200元，购买当天支付200元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，剩余金额按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分期付款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，当年4月开始算分期付款的第一个月，月利率为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,分25个月还清.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15_1#b34c983c7?vop=1&amp;pid=45692623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50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BD.16_1#cc9a4e4e1?vop=1&amp;pid=b34c983c7&amp;color=0,0,0&amp;bbb=1&amp;hb=1"/>
          <p:cNvSpPr/>
          <p:nvPr/>
        </p:nvSpPr>
        <p:spPr>
          <a:xfrm>
            <a:off x="832104" y="229247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（1）已知从当年4月开始，后面每月的8日都还款本金80元，并加付欠款利息，若全部欠款付清后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，则购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买这件商品的实际付款金额为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dirty="0"/>
          </a:p>
        </p:txBody>
      </p:sp>
      <p:sp>
        <p:nvSpPr>
          <p:cNvPr id="4" name="QB_7_AN.17_1#cc9a4e4e1.blank?vop=1&amp;pid=b34c983c7&amp;color=0,0,0&amp;vpa=6&amp;bbb=1"/>
          <p:cNvSpPr/>
          <p:nvPr/>
        </p:nvSpPr>
        <p:spPr>
          <a:xfrm>
            <a:off x="3771360" y="2660142"/>
            <a:ext cx="814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330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S.18_1#cc9a4e4e1?vop=1&amp;pid=b34c983c7&amp;color=0,0,0&amp;bbb=1&amp;hb=1"/>
              <p:cNvSpPr/>
              <p:nvPr/>
            </p:nvSpPr>
            <p:spPr>
              <a:xfrm>
                <a:off x="832104" y="3074162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个月付款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=80+[2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000−80(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−1)]×0.5%=90.4−0.4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25个月共付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款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90×25−0.4×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25(25−1)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（元），所以购买这件商品实际付款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200+2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130=2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（元）；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B_7_AS.18_1#cc9a4e4e1?vop=1&amp;pid=b34c983c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74162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r="-926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19_1#8a7dbc77c?vop=1&amp;pid=b34c983c7&amp;color=0,0,0&amp;bt=1&amp;bbb=1&amp;hb=1"/>
              <p:cNvSpPr/>
              <p:nvPr/>
            </p:nvSpPr>
            <p:spPr>
              <a:xfrm>
                <a:off x="832104" y="1508760"/>
                <a:ext cx="10533888" cy="7804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（2）若从当年4月开始，后面每月的8日还款一次，每次还款数额相同，按复利计息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，则每月应还款金额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.（最后结果保留4位有效数字，参考数据：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(1+0.5%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≈1.133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7_BD.19_1#8a7dbc77c?vop=1&amp;pid=b34c983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80415"/>
              </a:xfrm>
              <a:prstGeom prst="rect">
                <a:avLst/>
              </a:prstGeom>
              <a:blipFill>
                <a:blip r:embed="rId3"/>
                <a:stretch>
                  <a:fillRect l="-1389" r="-810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20_1#8a7dbc77c.blank?vop=1&amp;pid=b34c983c7&amp;color=0,0,0&amp;vpa=7&amp;bbb=1"/>
          <p:cNvSpPr/>
          <p:nvPr/>
        </p:nvSpPr>
        <p:spPr>
          <a:xfrm>
            <a:off x="1066260" y="1882521"/>
            <a:ext cx="7556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85.19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21_1#8a7dbc77c?vop=1&amp;pid=b34c983c7&amp;color=0,0,0&amp;bbb=1"/>
              <p:cNvSpPr/>
              <p:nvPr/>
            </p:nvSpPr>
            <p:spPr>
              <a:xfrm>
                <a:off x="832104" y="2298192"/>
                <a:ext cx="10533888" cy="2233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【解析】设每月应还款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元，按复利计算2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000元贷款经过25个月连本带息增值为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000(1+0.5%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(1+0.5%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(1+0.5%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000(1+0.5%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[1−(1+0.5%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1−(1+0.5%)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000×(1+0.5%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000(1+0.5%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×0.5%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(1+0.5%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000×1.133×0.005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1.133−1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≈85.19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（元），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以每月应还款金额为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85.19元.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7_AS.21_1#8a7dbc77c?vop=1&amp;pid=b34c983c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8192"/>
                <a:ext cx="10533888" cy="2233930"/>
              </a:xfrm>
              <a:prstGeom prst="rect">
                <a:avLst/>
              </a:prstGeom>
              <a:blipFill>
                <a:blip r:embed="rId4"/>
                <a:stretch>
                  <a:fillRect l="-1389" b="-6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e7c4090f.fixed?pid=e45ef1eed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9e7c4090f.fixed?pid=e45ef1eed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§4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数列的应用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28148f1e.fixed?pid=9e7c4090f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数列在日常经济生活中的应用</a:t>
            </a:r>
            <a:endParaRPr lang="en-US" altLang="zh-CN" sz="4400" dirty="0"/>
          </a:p>
        </p:txBody>
      </p:sp>
      <p:sp>
        <p:nvSpPr>
          <p:cNvPr id="3" name="C_3_BD#428148f1e.fixed?pid=9e7c4090f&amp;color=195,214,0&amp;bbb=1"/>
          <p:cNvSpPr/>
          <p:nvPr/>
        </p:nvSpPr>
        <p:spPr>
          <a:xfrm>
            <a:off x="0" y="2734056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数列的其他应用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1_1#e4310729e?vop=1&amp;pid=d1621cd6b&amp;color=0,0,0&amp;bt=1&amp;bbb=1&amp;hb=1"/>
              <p:cNvSpPr/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随着人们生活水平和环保意识的提高，某家庭购买了某种型号的电动家用汽车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.使用汽车共需支出三笔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费用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：购置费、电费、养护保险费.已知该型号汽车的购置费共20万元，购车后预计第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1年支出电费共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000元，以后每一年都比前一年增加200元电费，每年养护保险费均为8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.设购买该种型号汽车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年后共支出费用为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的表达式为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1_1#e4310729e?vop=1&amp;pid=d1621cd6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405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2_1#e4310729e.blank?vop=1&amp;pid=d1621cd6b&amp;color=0,0,0&amp;vpa=1&amp;bbb=1"/>
              <p:cNvSpPr/>
              <p:nvPr/>
            </p:nvSpPr>
            <p:spPr>
              <a:xfrm>
                <a:off x="6230874" y="2793428"/>
                <a:ext cx="2681859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+0.99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2_1#e4310729e.blank?vop=1&amp;pid=d1621cd6b&amp;color=0,0,0&amp;vpa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874" y="2793428"/>
                <a:ext cx="2681859" cy="269875"/>
              </a:xfrm>
              <a:prstGeom prst="rect">
                <a:avLst/>
              </a:prstGeom>
              <a:blipFill>
                <a:blip r:embed="rId4"/>
                <a:stretch>
                  <a:fillRect l="-909" r="-909" b="-1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3_1#e4310729e?vop=1&amp;pid=d1621cd6b&amp;color=0,0,0&amp;bt=1&amp;bbb=1"/>
              <p:cNvSpPr/>
              <p:nvPr/>
            </p:nvSpPr>
            <p:spPr>
              <a:xfrm>
                <a:off x="832104" y="1508760"/>
                <a:ext cx="10533888" cy="34185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购车后第1年支出电费共2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000元，以后每一年都比前一年增加200元，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购车后，每年支出的电费（单位：元）构成等差数列，其首项为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，公差为200，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购买该种型号汽车第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年支出的电费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（元），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购买该种型号汽车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年后共支出的电费为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(200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800+2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（元），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每年养护保险费均为8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000元，购置费共20万元，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购买该种型号汽车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年后共支出费用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=20+0.8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+0.99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（万元）.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6_AS.3_1#e4310729e?vop=1&amp;pid=d1621cd6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418523"/>
              </a:xfrm>
              <a:prstGeom prst="rect">
                <a:avLst/>
              </a:prstGeom>
              <a:blipFill>
                <a:blip r:embed="rId3"/>
                <a:stretch>
                  <a:fillRect l="-1389" b="-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4_1#0adbc6e7a?vop=1&amp;pid=4b4594590&amp;color=0,0,0&amp;bt=1&amp;bbb=1&amp;hb=1"/>
              <p:cNvSpPr/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为了更好地解决就业问题，在国家政策鼓励下，某摊主2024年4月初向银行借了免息贷款8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部用于进货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，据测算：每个月获得的利润约为该月初投入资金的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，每个月月底扣除生活费800元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款作为资金全部用于下个月进货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.如此继续，该摊主预计在2025年3月底还贷款，至此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，他这一年的收入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约为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（参考数据: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≈7.4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≈8.9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4_1#0adbc6e7a?vop=1&amp;pid=4b45945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447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0adbc6e7a.bracket?vop=1&amp;pid=4b4594590&amp;color=0,0,0&amp;vpa=2"/>
          <p:cNvSpPr/>
          <p:nvPr/>
        </p:nvSpPr>
        <p:spPr>
          <a:xfrm>
            <a:off x="5321967" y="27527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4_2#0adbc6e7a.choices?vop=1&amp;pid=4b4594590&amp;color=0,0,0&amp;bbb=1"/>
          <p:cNvSpPr/>
          <p:nvPr/>
        </p:nvSpPr>
        <p:spPr>
          <a:xfrm>
            <a:off x="832104" y="311099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38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720元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520元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6_1#0adbc6e7a?vop=1&amp;pid=4b4594590&amp;color=0,0,0&amp;bt=1&amp;bbb=1&amp;hb=1"/>
              <p:cNvSpPr/>
              <p:nvPr/>
            </p:nvSpPr>
            <p:spPr>
              <a:xfrm>
                <a:off x="832104" y="150876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，从2024年4月至2025年2月每个月月底用于下个月进货的资金依次记为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，设2025年3月底扣除生活费，但未还贷款的资金为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×(1+20%)−800=1.2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−800(1≤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000=1.2(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000)(1≤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000}(1≤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≤12,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,公比为1.2的等比数列，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≤12,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≤12,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000≈4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800×7.4+4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000=39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所以他这一年的收入约为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39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520−8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000=31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（元），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6_1#0adbc6e7a?vop=1&amp;pid=4b45945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r="-1620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7_1#75b0ec237?vop=1&amp;pid=4b4594590&amp;color=0,0,0&amp;bt=1&amp;bbb=1&amp;hb=1"/>
              <p:cNvSpPr/>
              <p:nvPr/>
            </p:nvSpPr>
            <p:spPr>
              <a:xfrm>
                <a:off x="832104" y="1508760"/>
                <a:ext cx="1053190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在棱长为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1个单位长度的正方体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中，一个质点在随机外力的作用下从顶点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出发，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每隔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1秒等可能地沿着棱移动1个单位长度，移动的方向是随机的.设第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，质点位于平面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7_1#75b0ec237?vop=1&amp;pid=4b45945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1189355"/>
              </a:xfrm>
              <a:prstGeom prst="rect">
                <a:avLst/>
              </a:prstGeom>
              <a:blipFill>
                <a:blip r:embed="rId3"/>
                <a:stretch>
                  <a:fillRect l="-1390" r="-295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6_BD.7_1#75b0ec237?vop=1&amp;pid=4b4594590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8_1#75b0ec237.blank?vop=1&amp;pid=4b4594590&amp;color=0,0,0&amp;vpa=3&amp;bbb=1&amp;rh=30.57"/>
              <p:cNvSpPr/>
              <p:nvPr/>
            </p:nvSpPr>
            <p:spPr>
              <a:xfrm>
                <a:off x="3517709" y="2250440"/>
                <a:ext cx="214313" cy="3882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8_1#75b0ec237.blank?vop=1&amp;pid=4b4594590&amp;color=0,0,0&amp;vpa=3&amp;bbb=1&amp;rh=30.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7709" y="2250440"/>
                <a:ext cx="214313" cy="388239"/>
              </a:xfrm>
              <a:prstGeom prst="rect">
                <a:avLst/>
              </a:prstGeom>
              <a:blipFill>
                <a:blip r:embed="rId5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9_1#75b0ec237.blank?vop=1&amp;pid=4b4594590&amp;color=0,0,0&amp;vpa=4&amp;bbb=1&amp;rh=30.61"/>
              <p:cNvSpPr/>
              <p:nvPr/>
            </p:nvSpPr>
            <p:spPr>
              <a:xfrm>
                <a:off x="4486275" y="2249932"/>
                <a:ext cx="1043559" cy="3887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9_1#75b0ec237.blank?vop=1&amp;pid=4b4594590&amp;color=0,0,0&amp;vpa=4&amp;bbb=1&amp;rh=30.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6275" y="2249932"/>
                <a:ext cx="1043559" cy="388747"/>
              </a:xfrm>
              <a:prstGeom prst="rect">
                <a:avLst/>
              </a:prstGeom>
              <a:blipFill>
                <a:blip r:embed="rId6"/>
                <a:stretch>
                  <a:fillRect r="-4678"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6_EX.10_1#75b0ec237?vop=1&amp;pid=4b4594590&amp;color=0,0,0&amp;bbb=1&amp;hb=1"/>
              <p:cNvSpPr/>
              <p:nvPr/>
            </p:nvSpPr>
            <p:spPr>
              <a:xfrm>
                <a:off x="832104" y="270002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根据给定条件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将正方体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个顶点分成两层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求出质点移动到同层内的相邻顶点的概率及移动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到另一层的相邻顶点的概率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再根据递推关系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利用构造法求出数列的通项公式即可得解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6_EX.10_1#75b0ec237?vop=1&amp;pid=4b459459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0020"/>
                <a:ext cx="10533888" cy="770255"/>
              </a:xfrm>
              <a:prstGeom prst="rect">
                <a:avLst/>
              </a:prstGeom>
              <a:blipFill>
                <a:blip r:embed="rId7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11_1#75b0ec237?vop=1&amp;pid=4b4594590&amp;color=0,0,0&amp;bt=1&amp;bbb=1&amp;hb=1"/>
              <p:cNvSpPr/>
              <p:nvPr/>
            </p:nvSpPr>
            <p:spPr>
              <a:xfrm>
                <a:off x="832104" y="1508760"/>
                <a:ext cx="10533888" cy="41200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【解析】正方体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的8个顶点可分为两层，上底面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内的4个顶点为一层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，下底面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内的4个顶点为一层，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个顶点上都有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3条棱连接到相邻顶点，质点移动方向等可能，概率均为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此质点移动到同层内相邻顶点的概率为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，移动到另一层相邻顶点的概率为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后，质点位于平面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，位于平面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于是数列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6_AS.11_1#75b0ec237?vop=1&amp;pid=4b45945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120007"/>
              </a:xfrm>
              <a:prstGeom prst="rect">
                <a:avLst/>
              </a:prstGeom>
              <a:blipFill>
                <a:blip r:embed="rId3"/>
                <a:stretch>
                  <a:fillRect l="-1389" r="-1794" b="-20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383</Words>
  <Application>Microsoft Office PowerPoint</Application>
  <PresentationFormat>宽屏</PresentationFormat>
  <Paragraphs>105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 (正文)</vt:lpstr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2025-10-22T03:13:19Z</dcterms:created>
  <dcterms:modified xsi:type="dcterms:W3CDTF">2025-10-22T08:08:22Z</dcterms:modified>
  <cp:category/>
  <cp:contentStatus/>
</cp:coreProperties>
</file>